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9" r:id="rId4"/>
    <p:sldId id="275" r:id="rId5"/>
    <p:sldId id="276" r:id="rId6"/>
    <p:sldId id="278" r:id="rId7"/>
    <p:sldId id="277" r:id="rId8"/>
    <p:sldId id="279" r:id="rId9"/>
    <p:sldId id="280" r:id="rId10"/>
    <p:sldId id="281" r:id="rId11"/>
    <p:sldId id="282" r:id="rId12"/>
    <p:sldId id="283" r:id="rId13"/>
    <p:sldId id="28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455"/>
  </p:normalViewPr>
  <p:slideViewPr>
    <p:cSldViewPr snapToGrid="0" snapToObjects="1">
      <p:cViewPr varScale="1">
        <p:scale>
          <a:sx n="113" d="100"/>
          <a:sy n="113" d="100"/>
        </p:scale>
        <p:origin x="4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2022/2/7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2022/2/7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23877" y="2590656"/>
            <a:ext cx="8144134" cy="1642818"/>
          </a:xfrm>
        </p:spPr>
        <p:txBody>
          <a:bodyPr/>
          <a:lstStyle/>
          <a:p>
            <a:pPr algn="dist">
              <a:lnSpc>
                <a:spcPct val="80000"/>
              </a:lnSpc>
            </a:pPr>
            <a:r>
              <a:rPr kumimoji="1" lang="zh-CN" altLang="en-US" sz="7200" dirty="0">
                <a:latin typeface="华文行楷" panose="02010800040101010101" charset="-122"/>
                <a:ea typeface="华文行楷" panose="02010800040101010101" charset="-122"/>
              </a:rPr>
              <a:t>荣耀荣耀归于父神</a:t>
            </a:r>
            <a:br>
              <a:rPr kumimoji="1" lang="en-US" altLang="zh-CN" dirty="0"/>
            </a:br>
            <a:r>
              <a:rPr lang="en-US" altLang="zh-CN" sz="4000" dirty="0">
                <a:effectLst/>
                <a:latin typeface="Arial Narrow Regular" panose="020B0606020202030204" charset="0"/>
                <a:cs typeface="Arial Narrow Regular" panose="020B0606020202030204" charset="0"/>
              </a:rPr>
              <a:t>Glory Be To God The Father</a:t>
            </a:r>
            <a:r>
              <a:rPr lang="zh-CN" altLang="zh-CN" sz="4000" dirty="0">
                <a:effectLst/>
                <a:latin typeface="Arial Narrow Regular" panose="020B0606020202030204" charset="0"/>
                <a:cs typeface="Arial Narrow Regular" panose="020B0606020202030204" charset="0"/>
              </a:rPr>
              <a:t> </a:t>
            </a:r>
            <a:endParaRPr kumimoji="1" lang="zh-CN" altLang="en-US" sz="4000" dirty="0">
              <a:latin typeface="Arial Narrow Regular" panose="020B0606020202030204" charset="0"/>
              <a:cs typeface="Arial Narrow Regular" panose="020B060602020203020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zh-CN" sz="28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生命诗歌第</a:t>
            </a:r>
            <a:r>
              <a:rPr lang="en-US" altLang="zh-CN" sz="28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28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首 </a:t>
            </a:r>
            <a:r>
              <a:rPr lang="en-US" altLang="zh-CN" sz="28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   </a:t>
            </a:r>
            <a:r>
              <a:rPr lang="zh-CN" altLang="zh-CN" sz="28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颂赞的歌声</a:t>
            </a:r>
            <a:r>
              <a:rPr lang="en-US" altLang="zh-CN" sz="28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zh-CN" sz="28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—</a:t>
            </a:r>
            <a:r>
              <a:rPr lang="en-US" altLang="zh-CN" sz="28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zh-CN" sz="28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神圣的三一</a:t>
            </a:r>
            <a:r>
              <a:rPr lang="zh-CN" altLang="zh-CN" sz="2800" dirty="0">
                <a:effectLst/>
                <a:latin typeface="STZhongsong" panose="02010600040101010101" pitchFamily="2" charset="-122"/>
                <a:ea typeface="STZhongsong" panose="02010600040101010101" pitchFamily="2" charset="-122"/>
              </a:rPr>
              <a:t> </a:t>
            </a:r>
            <a:endParaRPr kumimoji="1" lang="zh-CN" altLang="en-US" sz="2800" dirty="0">
              <a:latin typeface="STZhongsong" panose="02010600040101010101" pitchFamily="2" charset="-122"/>
              <a:ea typeface="STZhongsong" panose="02010600040101010101" pitchFamily="2" charset="-122"/>
            </a:endParaRPr>
          </a:p>
        </p:txBody>
      </p:sp>
      <p:sp>
        <p:nvSpPr>
          <p:cNvPr id="4" name="副标题 2">
            <a:extLst>
              <a:ext uri="{FF2B5EF4-FFF2-40B4-BE49-F238E27FC236}">
                <a16:creationId xmlns:a16="http://schemas.microsoft.com/office/drawing/2014/main" id="{66D3E8B5-16DB-2DDB-12D9-36EE63EE151E}"/>
              </a:ext>
            </a:extLst>
          </p:cNvPr>
          <p:cNvSpPr txBox="1">
            <a:spLocks/>
          </p:cNvSpPr>
          <p:nvPr/>
        </p:nvSpPr>
        <p:spPr>
          <a:xfrm>
            <a:off x="852935" y="6430117"/>
            <a:ext cx="10993755" cy="469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zh-CN" i="1" dirty="0">
                <a:solidFill>
                  <a:schemeClr val="tx1"/>
                </a:solidFill>
                <a:latin typeface="Arial Narrow" panose="020B0604020202020204" pitchFamily="34" charset="0"/>
                <a:ea typeface="Brush Script MT" panose="03060802040406070304" pitchFamily="66" charset="-122"/>
                <a:cs typeface="Arial Narrow" panose="020B0604020202020204" pitchFamily="34" charset="0"/>
              </a:rPr>
              <a:t>  M</a:t>
            </a:r>
            <a:r>
              <a:rPr lang="zh-CN" altLang="en-US" i="1" dirty="0">
                <a:solidFill>
                  <a:schemeClr val="tx1"/>
                </a:solidFill>
                <a:latin typeface="Arial Narrow" panose="020B0604020202020204" pitchFamily="34" charset="0"/>
                <a:ea typeface="Brush Script MT" panose="03060802040406070304" pitchFamily="66" charset="-122"/>
                <a:cs typeface="Arial Narrow" panose="020B0604020202020204" pitchFamily="34" charset="0"/>
              </a:rPr>
              <a:t> </a:t>
            </a:r>
            <a:r>
              <a:rPr lang="en-US" altLang="zh-CN" i="1" dirty="0">
                <a:solidFill>
                  <a:schemeClr val="tx1"/>
                </a:solidFill>
                <a:latin typeface="Arial Narrow" panose="020B0604020202020204" pitchFamily="34" charset="0"/>
                <a:ea typeface="Brush Script MT" panose="03060802040406070304" pitchFamily="66" charset="-122"/>
                <a:cs typeface="Arial Narrow" panose="020B0604020202020204" pitchFamily="34" charset="0"/>
              </a:rPr>
              <a:t>&amp;</a:t>
            </a:r>
            <a:r>
              <a:rPr lang="zh-CN" altLang="en-US" i="1" dirty="0">
                <a:solidFill>
                  <a:schemeClr val="tx1"/>
                </a:solidFill>
                <a:latin typeface="Arial Narrow" panose="020B0604020202020204" pitchFamily="34" charset="0"/>
                <a:ea typeface="Brush Script MT" panose="03060802040406070304" pitchFamily="66" charset="-122"/>
                <a:cs typeface="Arial Narrow" panose="020B0604020202020204" pitchFamily="34" charset="0"/>
              </a:rPr>
              <a:t> </a:t>
            </a:r>
            <a:r>
              <a:rPr lang="en-US" altLang="zh-CN" i="1" dirty="0">
                <a:solidFill>
                  <a:schemeClr val="tx1"/>
                </a:solidFill>
                <a:latin typeface="Arial Narrow" panose="020B0604020202020204" pitchFamily="34" charset="0"/>
                <a:ea typeface="Brush Script MT" panose="03060802040406070304" pitchFamily="66" charset="-122"/>
                <a:cs typeface="Arial Narrow" panose="020B0604020202020204" pitchFamily="34" charset="0"/>
              </a:rPr>
              <a:t>J</a:t>
            </a:r>
            <a:r>
              <a:rPr lang="zh-CN" altLang="en-US" i="1" dirty="0">
                <a:solidFill>
                  <a:schemeClr val="tx1"/>
                </a:solidFill>
                <a:latin typeface="Arial Narrow" panose="020B0604020202020204" pitchFamily="34" charset="0"/>
                <a:ea typeface="Brush Script MT" panose="03060802040406070304" pitchFamily="66" charset="-122"/>
                <a:cs typeface="Arial Narrow" panose="020B0604020202020204" pitchFamily="34" charset="0"/>
              </a:rPr>
              <a:t>  </a:t>
            </a:r>
            <a:r>
              <a:rPr lang="en-US" altLang="zh-CN" i="1" dirty="0">
                <a:solidFill>
                  <a:schemeClr val="tx1"/>
                </a:solidFill>
                <a:latin typeface="Arial Narrow" panose="020B0604020202020204" pitchFamily="34" charset="0"/>
                <a:ea typeface="Brush Script MT" panose="03060802040406070304" pitchFamily="66" charset="-122"/>
                <a:cs typeface="Arial Narrow" panose="020B0604020202020204" pitchFamily="34" charset="0"/>
              </a:rPr>
              <a:t>Edited</a:t>
            </a:r>
            <a:endParaRPr lang="zh-CN" altLang="en-US" i="1" dirty="0">
              <a:solidFill>
                <a:schemeClr val="tx1"/>
              </a:solidFill>
              <a:latin typeface="Arial Narrow" panose="020B0604020202020204" pitchFamily="34" charset="0"/>
              <a:ea typeface="Brush Script MT" panose="03060802040406070304" pitchFamily="66" charset="-122"/>
              <a:cs typeface="Arial Narrow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0697227" y="776614"/>
            <a:ext cx="13778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6600" dirty="0">
                <a:latin typeface="STXingkai" panose="02010800040101010101" pitchFamily="2" charset="-122"/>
                <a:ea typeface="STXingkai" panose="02010800040101010101" pitchFamily="2" charset="-122"/>
              </a:rPr>
              <a:t>三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703507" y="2500507"/>
            <a:ext cx="4371583" cy="422719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40000"/>
              </a:lnSpc>
            </a:pP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荣耀归于</a:t>
            </a:r>
            <a:r>
              <a:rPr lang="zh-CN" altLang="en-US" sz="3200" kern="100" spc="-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天军之王</a:t>
            </a: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US" altLang="zh-CN" sz="3200" kern="100" spc="-300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ctr">
              <a:lnSpc>
                <a:spcPct val="140000"/>
              </a:lnSpc>
            </a:pP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荣耀归</a:t>
            </a:r>
            <a:r>
              <a:rPr lang="zh-CN" altLang="en-US" sz="3200" kern="100" spc="-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教会之王</a:t>
            </a: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</a:p>
          <a:p>
            <a:pPr algn="ctr">
              <a:lnSpc>
                <a:spcPct val="140000"/>
              </a:lnSpc>
            </a:pP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荣耀归于</a:t>
            </a:r>
            <a:r>
              <a:rPr lang="zh-CN" altLang="en-US" sz="3200" kern="100" spc="-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万国之王</a:t>
            </a: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US" altLang="zh-CN" sz="3200" kern="100" spc="-300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ctr">
              <a:lnSpc>
                <a:spcPct val="140000"/>
              </a:lnSpc>
            </a:pP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天上地下同颂扬，</a:t>
            </a:r>
          </a:p>
          <a:p>
            <a:pPr algn="ctr">
              <a:lnSpc>
                <a:spcPct val="140000"/>
              </a:lnSpc>
            </a:pP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荣耀，荣耀，荣耀，荣耀，</a:t>
            </a:r>
          </a:p>
          <a:p>
            <a:pPr algn="ctr">
              <a:lnSpc>
                <a:spcPct val="140000"/>
              </a:lnSpc>
            </a:pP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荣耀归于大君王。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45301" y="272478"/>
            <a:ext cx="9986375" cy="16300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zh-CN" altLang="zh-CN" sz="3600" kern="0" spc="-200" dirty="0">
                <a:solidFill>
                  <a:srgbClr val="FFFF00"/>
                </a:solidFill>
                <a:effectLst/>
                <a:uFillTx/>
                <a:latin typeface="STXingkai" panose="02010800040101010101" pitchFamily="2" charset="-122"/>
                <a:ea typeface="STXingkai" panose="02010800040101010101" pitchFamily="2" charset="-122"/>
                <a:cs typeface="Times New Roman" panose="02020603050405020304" pitchFamily="18" charset="0"/>
              </a:rPr>
              <a:t>【真理】</a:t>
            </a:r>
            <a:r>
              <a:rPr lang="zh-CN" altLang="en-US" sz="3200" kern="0" spc="-200" dirty="0">
                <a:solidFill>
                  <a:srgbClr val="FFFF00"/>
                </a:solidFill>
                <a:effectLst/>
                <a:uFillTx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远超过一切执政的、掌权的、有能的、主治的和一切有名的，不但是今世的，连来世的也都超过了。又将万有服在他的脚下，使他为教会作万有之首。（弗一</a:t>
            </a:r>
            <a:r>
              <a:rPr lang="en-US" altLang="zh-CN" sz="3200" kern="0" spc="-200" dirty="0">
                <a:solidFill>
                  <a:srgbClr val="FFFF00"/>
                </a:solidFill>
                <a:effectLst/>
                <a:uFillTx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21-22</a:t>
            </a:r>
            <a:r>
              <a:rPr lang="zh-CN" altLang="en-US" sz="3200" kern="0" spc="-200" dirty="0">
                <a:solidFill>
                  <a:srgbClr val="FFFF00"/>
                </a:solidFill>
                <a:effectLst/>
                <a:uFillTx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）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22753" y="2703760"/>
            <a:ext cx="6967603" cy="40093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神不只是得着我们一个个蒙恩的人，更是</a:t>
            </a:r>
            <a:r>
              <a:rPr lang="zh-CN" altLang="en-US" sz="2800" u="sng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要得着一个团体的新人</a:t>
            </a:r>
            <a:r>
              <a:rPr lang="en-US" altLang="zh-CN" sz="2800" u="sng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——</a:t>
            </a:r>
            <a:r>
              <a:rPr lang="zh-CN" altLang="en-US" sz="2800" u="sng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教会</a:t>
            </a:r>
            <a:r>
              <a:rPr lang="zh-CN" altLang="en-US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，将祂的荣耀彰显于地。</a:t>
            </a:r>
          </a:p>
          <a:p>
            <a:pPr marL="457200" indent="-4572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神也</a:t>
            </a:r>
            <a:r>
              <a:rPr lang="zh-CN" altLang="en-US" sz="2800" u="sng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藉着教会，在教会中掌权，好来得着全地，完成祂的经纶</a:t>
            </a:r>
            <a:r>
              <a:rPr lang="zh-CN" altLang="en-US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。祂是天军之王，祂更是教会之王，祂也要成为万国之王，荣耀归于大君王！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12725" y="2140585"/>
            <a:ext cx="20116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just"/>
            <a:r>
              <a:rPr lang="zh-CN" altLang="zh-CN" sz="3600" kern="100" dirty="0">
                <a:solidFill>
                  <a:srgbClr val="FFFF00"/>
                </a:solidFill>
                <a:effectLst/>
                <a:latin typeface="STXingkai" panose="02010800040101010101" pitchFamily="2" charset="-122"/>
                <a:ea typeface="STXingkai" panose="02010800040101010101" pitchFamily="2" charset="-122"/>
                <a:cs typeface="Times New Roman" panose="02020603050405020304" pitchFamily="18" charset="0"/>
                <a:sym typeface="+mn-ea"/>
              </a:rPr>
              <a:t>【灵感】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0697227" y="776614"/>
            <a:ext cx="13778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6600" dirty="0">
                <a:latin typeface="STXingkai" panose="02010800040101010101" pitchFamily="2" charset="-122"/>
                <a:ea typeface="STXingkai" panose="02010800040101010101" pitchFamily="2" charset="-122"/>
              </a:rPr>
              <a:t>四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703507" y="3090182"/>
            <a:ext cx="4371583" cy="36347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“荣耀</a:t>
            </a:r>
            <a:r>
              <a:rPr lang="en-US" altLang="zh-CN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颂赞</a:t>
            </a:r>
            <a:r>
              <a:rPr lang="en-US" altLang="zh-CN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永远赞美，”</a:t>
            </a:r>
            <a:endParaRPr lang="en-US" altLang="zh-CN" sz="3200" kern="100" spc="-300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天使天军齐歌唱；</a:t>
            </a:r>
          </a:p>
          <a:p>
            <a:pPr algn="ctr">
              <a:lnSpc>
                <a:spcPct val="120000"/>
              </a:lnSpc>
            </a:pP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CN" altLang="en-US" sz="3200" kern="100" spc="-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尊贵</a:t>
            </a:r>
            <a:r>
              <a:rPr lang="en-US" altLang="zh-CN" sz="3200" kern="100" spc="-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200" kern="100" spc="-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丰富</a:t>
            </a:r>
            <a:r>
              <a:rPr lang="en-US" altLang="zh-CN" sz="3200" kern="100" spc="-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200" kern="100" spc="-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主治</a:t>
            </a:r>
            <a:r>
              <a:rPr lang="en-US" altLang="zh-CN" sz="3200" kern="100" spc="-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200" kern="100" spc="-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权能</a:t>
            </a: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，”</a:t>
            </a:r>
            <a:endParaRPr lang="en-US" altLang="zh-CN" sz="3200" kern="100" spc="-300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宇宙万物同颂扬；</a:t>
            </a:r>
          </a:p>
          <a:p>
            <a:pPr algn="ctr">
              <a:lnSpc>
                <a:spcPct val="120000"/>
              </a:lnSpc>
            </a:pP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荣耀，荣耀，荣耀，荣耀，</a:t>
            </a:r>
            <a:endParaRPr lang="en-US" altLang="zh-CN" sz="3200" kern="100" spc="-300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荣耀归万王之王。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55010" y="232050"/>
            <a:ext cx="10124162" cy="2667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zh-CN" altLang="zh-CN" sz="3600" kern="100" dirty="0">
                <a:solidFill>
                  <a:srgbClr val="FFFF00"/>
                </a:solidFill>
                <a:effectLst/>
                <a:latin typeface="STXingkai" panose="02010800040101010101" pitchFamily="2" charset="-122"/>
                <a:ea typeface="STXingkai" panose="02010800040101010101" pitchFamily="2" charset="-122"/>
                <a:cs typeface="Times New Roman" panose="02020603050405020304" pitchFamily="18" charset="0"/>
              </a:rPr>
              <a:t>【真理】</a:t>
            </a:r>
            <a:r>
              <a:rPr lang="zh-CN" altLang="en-US" sz="3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我又看见，且听见宝座与活物并长老的周围，有许多天使的声音；他们的数目有千千万万，大声说：“曾被杀的羔羊是配得权柄、丰富、智慧、能力、尊贵、荣耀、颂赞的！”我又听见在天上、地上、地底下、沧海里和天地间一切所有被造之物都说：“但愿颂赞、尊贵、荣耀、权势都归给坐宝座的和羔羊，直到永永远远！”（启五</a:t>
            </a:r>
            <a:r>
              <a:rPr lang="en-US" altLang="zh-CN" sz="3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11-13</a:t>
            </a:r>
            <a:r>
              <a:rPr lang="zh-CN" altLang="en-US" sz="3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）</a:t>
            </a:r>
            <a:endParaRPr lang="zh-CN" altLang="en-US" sz="30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16840" y="3488690"/>
            <a:ext cx="7374255" cy="31921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这是</a:t>
            </a:r>
            <a:r>
              <a:rPr lang="zh-CN" altLang="en-US" sz="2800" u="sng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在千年国里</a:t>
            </a:r>
            <a:r>
              <a:rPr lang="zh-CN" altLang="en-US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的赞美，宇宙万物一同在颂扬，“尊贵</a:t>
            </a:r>
            <a:r>
              <a:rPr lang="en-US" altLang="zh-CN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丰富</a:t>
            </a:r>
            <a:r>
              <a:rPr lang="en-US" altLang="zh-CN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主治</a:t>
            </a:r>
            <a:r>
              <a:rPr lang="en-US" altLang="zh-CN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权能”</a:t>
            </a:r>
            <a:r>
              <a:rPr lang="en-US" altLang="zh-CN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是所有受造之物见证神旨意的成就，而发出的赞美！</a:t>
            </a:r>
            <a:endParaRPr lang="en-US" altLang="zh-CN" sz="2800" kern="100" dirty="0">
              <a:effectLst/>
              <a:latin typeface="STZhongsong" panose="02010600040101010101" pitchFamily="2" charset="-122"/>
              <a:ea typeface="STZhongsong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这荣耀</a:t>
            </a:r>
            <a:r>
              <a:rPr lang="zh-CN" altLang="en-US" sz="2800" u="sng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满有丰富的内涵</a:t>
            </a:r>
            <a:r>
              <a:rPr lang="zh-CN" altLang="en-US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，耶和华本为大，但在时间里，叫所有的受造物</a:t>
            </a:r>
            <a:r>
              <a:rPr lang="zh-CN" altLang="en-US" sz="2800" u="sng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经历、见证，至终能颂赞神的荣耀</a:t>
            </a:r>
            <a:r>
              <a:rPr lang="zh-CN" altLang="en-US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。哈利路亚！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74625" y="2997835"/>
            <a:ext cx="20116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just"/>
            <a:r>
              <a:rPr lang="zh-CN" altLang="zh-CN" sz="3600" kern="100" dirty="0">
                <a:solidFill>
                  <a:srgbClr val="FFFF00"/>
                </a:solidFill>
                <a:effectLst/>
                <a:latin typeface="STXingkai" panose="02010800040101010101" pitchFamily="2" charset="-122"/>
                <a:ea typeface="STXingkai" panose="02010800040101010101" pitchFamily="2" charset="-122"/>
                <a:cs typeface="Times New Roman" panose="02020603050405020304" pitchFamily="18" charset="0"/>
                <a:sym typeface="+mn-ea"/>
              </a:rPr>
              <a:t>【灵感】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217119" y="133350"/>
            <a:ext cx="9613900" cy="1081088"/>
          </a:xfrm>
        </p:spPr>
        <p:txBody>
          <a:bodyPr/>
          <a:lstStyle/>
          <a:p>
            <a:r>
              <a:rPr lang="zh-CN" altLang="en-US" sz="5400" dirty="0">
                <a:latin typeface="华文行楷" panose="02010800040101010101" charset="-122"/>
                <a:ea typeface="华文行楷" panose="02010800040101010101" charset="-122"/>
              </a:rPr>
              <a:t>启示的话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217170" y="1000760"/>
            <a:ext cx="11652885" cy="6046470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</a:pPr>
            <a:r>
              <a:rPr lang="zh-CN" altLang="en-US" sz="2600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整个宇宙，整个穹苍，有一个中心，就是圣所，就是我们；而我们的中心，就是宝座，我们主的宝座。</a:t>
            </a:r>
            <a:r>
              <a:rPr lang="zh-CN" altLang="en-US" sz="2600" dirty="0">
                <a:latin typeface="STZhongsong" panose="02010600040101010101" pitchFamily="2" charset="-122"/>
                <a:ea typeface="STZhongsong" panose="02010600040101010101" pitchFamily="2" charset="-122"/>
              </a:rPr>
              <a:t>在神的圣所赞美祂，就是在神经纶的实际里赞美祂；在祂显能力的穹苍赞美祂，就是全地一同来赞美祂。</a:t>
            </a:r>
          </a:p>
          <a:p>
            <a:pPr algn="just">
              <a:lnSpc>
                <a:spcPct val="110000"/>
              </a:lnSpc>
            </a:pPr>
            <a:r>
              <a:rPr lang="zh-CN" altLang="en-US" sz="2600" dirty="0">
                <a:latin typeface="STZhongsong" panose="02010600040101010101" pitchFamily="2" charset="-122"/>
                <a:ea typeface="STZhongsong" panose="02010600040101010101" pitchFamily="2" charset="-122"/>
              </a:rPr>
              <a:t>穹苍是作什么的呢？显祂的能力。我们是作什么的呢？显祂的生命。</a:t>
            </a:r>
            <a:r>
              <a:rPr lang="zh-CN" altLang="en-US" sz="2600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穹苍显祂的智慧，我们显祂生命的大能。</a:t>
            </a:r>
            <a:r>
              <a:rPr lang="zh-CN" altLang="en-US" sz="2600" dirty="0">
                <a:latin typeface="STZhongsong" panose="02010600040101010101" pitchFamily="2" charset="-122"/>
                <a:ea typeface="STZhongsong" panose="02010600040101010101" pitchFamily="2" charset="-122"/>
              </a:rPr>
              <a:t>弟兄姊妹啊，宇宙中有两个绝配：一个是神的儿女们，一个是神创造的穹苍。当神的儿女说“哈利路亚”的时候，我们也带领整个穹苍起来赞美祂！</a:t>
            </a:r>
          </a:p>
          <a:p>
            <a:pPr algn="just">
              <a:lnSpc>
                <a:spcPct val="110000"/>
              </a:lnSpc>
            </a:pPr>
            <a:r>
              <a:rPr lang="zh-CN" altLang="en-US" sz="2600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当我们说“哈利路亚”的时候，乃是说：“这里有神的生命，有神的救赎，有神的工作，有十字架的死，有荣耀的复活，有升天，有升天的超越，有宝座，有宝座的王权，有神根据祂的所是、在祂的智慧里、在祂的美德里、在祂的属性路所产生的一切丰富</a:t>
            </a:r>
            <a:r>
              <a:rPr lang="zh-CN" altLang="en-US" sz="2600" dirty="0">
                <a:latin typeface="STZhongsong" panose="02010600040101010101" pitchFamily="2" charset="-122"/>
                <a:ea typeface="STZhongsong" panose="02010600040101010101" pitchFamily="2" charset="-122"/>
              </a:rPr>
              <a:t>；这里有我们这些成千上亿的蒙恩的人，带领整个穹苍来赞美祂！啊， 那光景真是太好了，不可能再好了，的确不可能再好！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675451" y="6550223"/>
            <a:ext cx="60939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zh-CN" altLang="zh-CN" sz="1400" i="1" u="sng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——《诗篇中的教会赞美》第</a:t>
            </a:r>
            <a:r>
              <a:rPr lang="en-US" altLang="zh-CN" sz="1400" i="1" u="sng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150</a:t>
            </a:r>
            <a:r>
              <a:rPr lang="zh-CN" altLang="zh-CN" sz="1400" i="1" u="sng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篇</a:t>
            </a:r>
            <a:r>
              <a:rPr lang="zh-CN" altLang="zh-CN" sz="1400" i="1" u="sng" dirty="0">
                <a:effectLst/>
                <a:latin typeface="STZhongsong" panose="02010600040101010101" pitchFamily="2" charset="-122"/>
                <a:ea typeface="STZhongsong" panose="02010600040101010101" pitchFamily="2" charset="-122"/>
              </a:rPr>
              <a:t> </a:t>
            </a:r>
            <a:endParaRPr lang="zh-CN" altLang="en-US" sz="1400" i="1" u="sng" dirty="0">
              <a:latin typeface="STZhongsong" panose="02010600040101010101" pitchFamily="2" charset="-122"/>
              <a:ea typeface="STZhongsong" panose="0201060004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0321" y="791328"/>
            <a:ext cx="9613861" cy="1080938"/>
          </a:xfrm>
        </p:spPr>
        <p:txBody>
          <a:bodyPr/>
          <a:lstStyle/>
          <a:p>
            <a:r>
              <a:rPr lang="zh-CN" altLang="en-US" sz="5400" dirty="0">
                <a:latin typeface="华文行楷" panose="02010800040101010101" charset="-122"/>
                <a:ea typeface="华文行楷" panose="02010800040101010101" charset="-122"/>
              </a:rPr>
              <a:t>诗歌鉴赏</a:t>
            </a:r>
          </a:p>
        </p:txBody>
      </p:sp>
      <p:sp>
        <p:nvSpPr>
          <p:cNvPr id="7" name="文本占位符 3"/>
          <p:cNvSpPr txBox="1"/>
          <p:nvPr/>
        </p:nvSpPr>
        <p:spPr>
          <a:xfrm>
            <a:off x="509465" y="2079244"/>
            <a:ext cx="4754880" cy="7430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dirty="0">
                <a:solidFill>
                  <a:srgbClr val="FFFF00"/>
                </a:solidFill>
                <a:latin typeface="华文行楷" panose="02010800040101010101" charset="-122"/>
                <a:ea typeface="华文行楷" panose="02010800040101010101" charset="-122"/>
              </a:rPr>
              <a:t>情操</a:t>
            </a:r>
          </a:p>
        </p:txBody>
      </p:sp>
      <p:sp>
        <p:nvSpPr>
          <p:cNvPr id="8" name="内容占位符 4"/>
          <p:cNvSpPr txBox="1"/>
          <p:nvPr/>
        </p:nvSpPr>
        <p:spPr>
          <a:xfrm>
            <a:off x="871415" y="2650890"/>
            <a:ext cx="4754880" cy="6319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</a:rPr>
              <a:t>颂赞神的荣耀</a:t>
            </a:r>
          </a:p>
        </p:txBody>
      </p:sp>
      <p:sp>
        <p:nvSpPr>
          <p:cNvPr id="9" name="文本占位符 5"/>
          <p:cNvSpPr txBox="1"/>
          <p:nvPr/>
        </p:nvSpPr>
        <p:spPr>
          <a:xfrm>
            <a:off x="6590155" y="2079244"/>
            <a:ext cx="4754880" cy="74309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dirty="0">
                <a:solidFill>
                  <a:srgbClr val="FFFF00"/>
                </a:solidFill>
                <a:latin typeface="华文行楷" panose="02010800040101010101" charset="-122"/>
                <a:ea typeface="华文行楷" panose="02010800040101010101" charset="-122"/>
              </a:rPr>
              <a:t>经历</a:t>
            </a:r>
          </a:p>
        </p:txBody>
      </p:sp>
      <p:sp>
        <p:nvSpPr>
          <p:cNvPr id="10" name="内容占位符 6"/>
          <p:cNvSpPr txBox="1"/>
          <p:nvPr/>
        </p:nvSpPr>
        <p:spPr>
          <a:xfrm>
            <a:off x="6929120" y="2822575"/>
            <a:ext cx="5071110" cy="253301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</a:rPr>
              <a:t>荣耀归于三一神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</a:rPr>
              <a:t>藉着被赎的族类，显出神的荣耀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</a:rPr>
              <a:t>藉着新人</a:t>
            </a:r>
            <a:r>
              <a:rPr lang="en-US" altLang="zh-CN" sz="2800" dirty="0">
                <a:latin typeface="华文中宋" panose="02010600040101010101" charset="-122"/>
                <a:ea typeface="华文中宋" panose="02010600040101010101" charset="-122"/>
              </a:rPr>
              <a:t>——</a:t>
            </a: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</a:rPr>
              <a:t>教会，显出神的荣耀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</a:rPr>
              <a:t>藉着宇宙万物，显出神的荣耀</a:t>
            </a:r>
          </a:p>
        </p:txBody>
      </p:sp>
      <p:sp>
        <p:nvSpPr>
          <p:cNvPr id="11" name="内容占位符 4"/>
          <p:cNvSpPr txBox="1"/>
          <p:nvPr/>
        </p:nvSpPr>
        <p:spPr>
          <a:xfrm>
            <a:off x="935355" y="3992880"/>
            <a:ext cx="5654675" cy="2865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anose="05000000000000000000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5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93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8775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594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C00000"/>
              </a:buClr>
            </a:pP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</a:rPr>
              <a:t>荣耀是神所是的显出，藉着所有的受造物来见证神的荣耀。</a:t>
            </a:r>
          </a:p>
          <a:p>
            <a:pPr algn="just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C00000"/>
              </a:buClr>
            </a:pP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</a:rPr>
              <a:t>神不只是要救我们，更是要叫我们成为一个团体的新人来荣耀祂，至终叫宇宙万物都显出神的荣耀。</a:t>
            </a:r>
          </a:p>
          <a:p>
            <a:pPr algn="just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C00000"/>
              </a:buClr>
            </a:pPr>
            <a:endParaRPr lang="zh-CN" altLang="en-US" sz="2800" dirty="0"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12" name="文本占位符 3"/>
          <p:cNvSpPr txBox="1"/>
          <p:nvPr/>
        </p:nvSpPr>
        <p:spPr>
          <a:xfrm>
            <a:off x="509465" y="3438965"/>
            <a:ext cx="4754880" cy="7430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dirty="0">
                <a:solidFill>
                  <a:srgbClr val="FFFF00"/>
                </a:solidFill>
                <a:latin typeface="华文行楷" panose="02010800040101010101" charset="-122"/>
                <a:ea typeface="华文行楷" panose="02010800040101010101" charset="-122"/>
              </a:rPr>
              <a:t>看见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图片[1]-001 荣耀荣耀归于父神-生命诗歌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1" y="1"/>
            <a:ext cx="6250487" cy="6870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图片[1]-001 荣耀荣耀归于父神-生命诗歌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1" t="50000" r="12165" b="14155"/>
          <a:stretch>
            <a:fillRect/>
          </a:stretch>
        </p:blipFill>
        <p:spPr bwMode="auto">
          <a:xfrm>
            <a:off x="6250488" y="1"/>
            <a:ext cx="5987077" cy="6870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79722" y="727075"/>
            <a:ext cx="3273425" cy="98869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华文行楷" panose="02010800040101010101" charset="-122"/>
                <a:ea typeface="华文行楷" panose="02010800040101010101" charset="-122"/>
              </a:rPr>
              <a:t>诗歌作者</a:t>
            </a:r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274955" y="2035810"/>
            <a:ext cx="11598275" cy="4602480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</a:pP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波纳弟兄是在</a:t>
            </a:r>
            <a:r>
              <a:rPr lang="en-US" altLang="zh-CN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19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世纪是主所大用的一位神的仆人之一，因着神在他身上雕刻的工作，使他成为</a:t>
            </a:r>
            <a:r>
              <a:rPr lang="zh-CN" altLang="en-US" sz="2800" b="1" u="sng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有丰盛属灵生命的人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，并且具有属灵影响力。</a:t>
            </a:r>
          </a:p>
          <a:p>
            <a:pPr algn="just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</a:pP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主所给波纳弟兄的属灵恩赐，是非常广泛的。他</a:t>
            </a:r>
            <a:r>
              <a:rPr lang="zh-CN" altLang="en-US" sz="2800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持守主所给他的看见和托付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，毅然脱离当时已让圣灵失去主权的苏格兰国教。不折不挠，不惜</a:t>
            </a:r>
            <a:r>
              <a:rPr lang="en-US" altLang="zh-CN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		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   </a:t>
            </a:r>
            <a:r>
              <a:rPr lang="zh-CN" altLang="en-US" sz="2800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牺牲一切来</a:t>
            </a:r>
            <a:r>
              <a:rPr lang="zh-CN" altLang="en-US" sz="2800" b="1" u="sng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维护主在地上的见证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。波纳在建造教会见证上</a:t>
            </a:r>
            <a:r>
              <a:rPr lang="en-US" altLang="zh-CN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		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   显出的能力和恩赐，并他在</a:t>
            </a:r>
            <a:r>
              <a:rPr lang="zh-CN" altLang="en-US" sz="2800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服事神儿女时的忠诚勤劳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，从</a:t>
            </a:r>
            <a:r>
              <a:rPr lang="en-US" altLang="zh-CN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		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   不顾及疲乏和健康，这些都是主在他身上制作的印记。</a:t>
            </a:r>
          </a:p>
          <a:p>
            <a:pPr lvl="5" algn="just">
              <a:spcBef>
                <a:spcPts val="800"/>
              </a:spcBef>
            </a:pP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他曾在苏格兰凯尔塞</a:t>
            </a:r>
            <a:r>
              <a:rPr lang="en-US" altLang="zh-CN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(Kelso)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带进一个大的复兴，并且因着他属灵生命的丰盛，对主的认识和经历，他在神儿女中属灵之影响力，藉着他的诗歌和属灵著作等，一直到他死后，仍运行在神儿女中间。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half" idx="2"/>
          </p:nvPr>
        </p:nvSpPr>
        <p:spPr>
          <a:xfrm>
            <a:off x="3505547" y="1324610"/>
            <a:ext cx="5580710" cy="820420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altLang="zh-CN" sz="3200" b="1" dirty="0">
                <a:latin typeface="Arial Narrow Regular" panose="020B0606020202030204" charset="0"/>
                <a:cs typeface="Arial Narrow Regular" panose="020B0606020202030204" charset="0"/>
                <a:sym typeface="+mn-ea"/>
              </a:rPr>
              <a:t>Horatius Bonar</a:t>
            </a:r>
            <a:r>
              <a:rPr lang="zh-CN" altLang="en-US" sz="3200" b="1" dirty="0">
                <a:latin typeface="Arial Narrow Regular" panose="020B0606020202030204" charset="0"/>
                <a:cs typeface="Arial Narrow Regular" panose="020B0606020202030204" charset="0"/>
                <a:sym typeface="+mn-ea"/>
              </a:rPr>
              <a:t>（</a:t>
            </a:r>
            <a:r>
              <a:rPr lang="en-US" altLang="zh-CN" sz="3200" b="1" dirty="0">
                <a:latin typeface="Arial Narrow Regular" panose="020B0606020202030204" charset="0"/>
                <a:cs typeface="Arial Narrow Regular" panose="020B0606020202030204" charset="0"/>
                <a:sym typeface="+mn-ea"/>
              </a:rPr>
              <a:t>1808—1889</a:t>
            </a:r>
            <a:r>
              <a:rPr lang="zh-CN" altLang="en-US" sz="3200" b="1" dirty="0">
                <a:latin typeface="Arial Narrow Regular" panose="020B0606020202030204" charset="0"/>
                <a:cs typeface="Arial Narrow Regular" panose="020B0606020202030204" charset="0"/>
                <a:sym typeface="+mn-ea"/>
              </a:rPr>
              <a:t>）</a:t>
            </a:r>
            <a:endParaRPr lang="zh-CN" altLang="en-US" sz="3200" b="1" dirty="0">
              <a:latin typeface="Arial Narrow Regular" panose="020B0606020202030204" charset="0"/>
              <a:cs typeface="Arial Narrow Regular" panose="020B0606020202030204" charset="0"/>
            </a:endParaRPr>
          </a:p>
          <a:p>
            <a:pPr algn="ctr"/>
            <a:endParaRPr lang="zh-CN" altLang="en-US" sz="3200" b="1" dirty="0">
              <a:latin typeface="Arial Narrow Regular" panose="020B0606020202030204" charset="0"/>
              <a:cs typeface="Arial Narrow Regular" panose="020B060602020203020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32"/>
          <a:stretch>
            <a:fillRect/>
          </a:stretch>
        </p:blipFill>
        <p:spPr bwMode="auto">
          <a:xfrm>
            <a:off x="68433" y="3917243"/>
            <a:ext cx="2449243" cy="2827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00590" y="763671"/>
            <a:ext cx="9603275" cy="1049235"/>
          </a:xfrm>
        </p:spPr>
        <p:txBody>
          <a:bodyPr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5400" dirty="0">
                <a:latin typeface="华文行楷" panose="02010800040101010101" charset="-122"/>
                <a:ea typeface="华文行楷" panose="02010800040101010101" charset="-122"/>
              </a:rPr>
              <a:t>波纳弟兄的诗歌特点</a:t>
            </a:r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205105" y="2157095"/>
            <a:ext cx="11679555" cy="4577080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</a:pP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波纳写的诗很多，曾出版了好几本诗集，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  <a:sym typeface="+mn-ea"/>
              </a:rPr>
              <a:t>最有名的一集叫做</a:t>
            </a:r>
            <a:r>
              <a:rPr lang="zh-CN" altLang="en-US" sz="2800" u="sng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  <a:sym typeface="+mn-ea"/>
              </a:rPr>
              <a:t>信心和盼望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  <a:sym typeface="+mn-ea"/>
              </a:rPr>
              <a:t>的诗集。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就有六百首之多。因着他在诗歌方面杰出的天才，和他写的诗歌所带给神儿女的灵感和祝福，更被人称为“</a:t>
            </a:r>
            <a:r>
              <a:rPr lang="zh-CN" altLang="en-US" sz="2800" b="1" dirty="0">
                <a:latin typeface="STZhongsong" panose="02010600040101010101" pitchFamily="2" charset="-122"/>
                <a:ea typeface="STZhongsong" panose="02010600040101010101" pitchFamily="2" charset="-122"/>
              </a:rPr>
              <a:t>苏格兰的圣诗之王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”。</a:t>
            </a:r>
            <a:endParaRPr lang="en-US" altLang="zh-CN" sz="2800" dirty="0">
              <a:latin typeface="STZhongsong" panose="02010600040101010101" pitchFamily="2" charset="-122"/>
              <a:ea typeface="STZhongsong" panose="02010600040101010101" pitchFamily="2" charset="-122"/>
            </a:endParaRPr>
          </a:p>
          <a:p>
            <a:pPr algn="just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</a:pPr>
            <a:r>
              <a:rPr lang="zh-CN" altLang="en-US" sz="2800" b="1" u="sng" dirty="0">
                <a:latin typeface="STZhongsong" panose="02010600040101010101" pitchFamily="2" charset="-122"/>
                <a:ea typeface="STZhongsong" panose="02010600040101010101" pitchFamily="2" charset="-122"/>
              </a:rPr>
              <a:t>他有一个习惯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，无论工作和休息，无论在何处，他身边总是带着一本笔记簿，</a:t>
            </a:r>
            <a:r>
              <a:rPr lang="zh-CN" altLang="en-US" sz="2800" b="1" u="sng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无论什么时候，他一得着主的亮光，灵感在他里面就像泉源涌出，他就立刻把这一切都记在他的本子里面</a:t>
            </a:r>
            <a:r>
              <a:rPr lang="zh-CN" altLang="en-US" sz="2800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，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所以每次我们唱他写的诗时，总是觉得有那样</a:t>
            </a:r>
            <a:r>
              <a:rPr lang="zh-CN" altLang="en-US" sz="2800" b="1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丰富的灵感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，而且觉得</a:t>
            </a:r>
            <a:r>
              <a:rPr lang="zh-CN" altLang="en-US" sz="2800" b="1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从上头来的能力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。他只是全力发挥所捕捉到的灵感，并全力把从主所得的信息，用诗歌表达出来。</a:t>
            </a:r>
            <a:endParaRPr lang="en-US" altLang="zh-CN" sz="2800" dirty="0">
              <a:latin typeface="STZhongsong" panose="02010600040101010101" pitchFamily="2" charset="-122"/>
              <a:ea typeface="STZhongsong" panose="02010600040101010101" pitchFamily="2" charset="-122"/>
            </a:endParaRPr>
          </a:p>
          <a:p>
            <a:pPr algn="just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</a:pP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他写的诗歌种类极广，都有一个</a:t>
            </a:r>
            <a:r>
              <a:rPr lang="zh-CN" altLang="en-US" sz="2800" b="1" u="sng" dirty="0">
                <a:latin typeface="STZhongsong" panose="02010600040101010101" pitchFamily="2" charset="-122"/>
                <a:ea typeface="STZhongsong" panose="02010600040101010101" pitchFamily="2" charset="-122"/>
              </a:rPr>
              <a:t>共同的特点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：</a:t>
            </a:r>
            <a:r>
              <a:rPr lang="zh-CN" altLang="en-US" sz="2800" u="sng" dirty="0">
                <a:latin typeface="STZhongsong" panose="02010600040101010101" pitchFamily="2" charset="-122"/>
                <a:ea typeface="STZhongsong" panose="02010600040101010101" pitchFamily="2" charset="-122"/>
              </a:rPr>
              <a:t>都</a:t>
            </a:r>
            <a:r>
              <a:rPr lang="zh-CN" altLang="en-US" sz="2800" b="1" u="sng" dirty="0">
                <a:latin typeface="STZhongsong" panose="02010600040101010101" pitchFamily="2" charset="-122"/>
                <a:ea typeface="STZhongsong" panose="02010600040101010101" pitchFamily="2" charset="-122"/>
              </a:rPr>
              <a:t>洋溢着</a:t>
            </a:r>
            <a:r>
              <a:rPr lang="zh-CN" altLang="en-US" sz="2800" b="1" u="sng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神向我们的大爱</a:t>
            </a:r>
            <a:r>
              <a:rPr lang="zh-CN" altLang="en-US" sz="2800" b="1" u="sng" dirty="0">
                <a:latin typeface="STZhongsong" panose="02010600040101010101" pitchFamily="2" charset="-122"/>
                <a:ea typeface="STZhongsong" panose="02010600040101010101" pitchFamily="2" charset="-122"/>
              </a:rPr>
              <a:t>，和</a:t>
            </a:r>
            <a:r>
              <a:rPr lang="zh-CN" altLang="en-US" sz="2800" b="1" u="sng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圣徒对神的挚爱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。他</a:t>
            </a:r>
            <a:r>
              <a:rPr lang="zh-CN" altLang="en-US" sz="2800" b="1" dirty="0">
                <a:latin typeface="STZhongsong" panose="02010600040101010101" pitchFamily="2" charset="-122"/>
                <a:ea typeface="STZhongsong" panose="02010600040101010101" pitchFamily="2" charset="-122"/>
              </a:rPr>
              <a:t>只注意</a:t>
            </a:r>
            <a:r>
              <a:rPr lang="zh-CN" altLang="en-US" sz="2800" b="1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把人带到主面前，并把人带回到当初单纯的信心和盼望里去</a:t>
            </a:r>
            <a:r>
              <a:rPr lang="zh-CN" altLang="en-US" sz="2800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523209" y="782929"/>
            <a:ext cx="9603275" cy="1049235"/>
          </a:xfrm>
        </p:spPr>
        <p:txBody>
          <a:bodyPr/>
          <a:lstStyle/>
          <a:p>
            <a:pPr algn="l"/>
            <a:r>
              <a:rPr lang="zh-CN" altLang="en-US" sz="5400" dirty="0">
                <a:latin typeface="华文行楷" panose="02010800040101010101" charset="-122"/>
                <a:ea typeface="华文行楷" panose="02010800040101010101" charset="-122"/>
              </a:rPr>
              <a:t>波纳弟兄的其他诗歌（部分）</a:t>
            </a: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387124" y="2341167"/>
            <a:ext cx="5811520" cy="4134485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1	《</a:t>
            </a:r>
            <a:r>
              <a:rPr lang="zh-CN" altLang="en-US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荣耀荣耀归于父神</a:t>
            </a: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》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12	《</a:t>
            </a:r>
            <a:r>
              <a:rPr lang="zh-CN" altLang="en-US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我们从前所有</a:t>
            </a: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》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39	《</a:t>
            </a:r>
            <a:r>
              <a:rPr lang="zh-CN" altLang="en-US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没有血没有坛</a:t>
            </a: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》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143	《</a:t>
            </a:r>
            <a:r>
              <a:rPr lang="zh-CN" altLang="en-US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我听慈爱的话</a:t>
            </a: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》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156	《</a:t>
            </a:r>
            <a:r>
              <a:rPr lang="zh-CN" altLang="en-US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耶稣在你宝贝名里</a:t>
            </a: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》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158	《</a:t>
            </a:r>
            <a:r>
              <a:rPr lang="zh-CN" altLang="en-US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在此我要主与你面对面</a:t>
            </a: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》</a:t>
            </a:r>
          </a:p>
        </p:txBody>
      </p:sp>
      <p:sp>
        <p:nvSpPr>
          <p:cNvPr id="7" name="内容占位符 5"/>
          <p:cNvSpPr txBox="1"/>
          <p:nvPr/>
        </p:nvSpPr>
        <p:spPr>
          <a:xfrm>
            <a:off x="6698389" y="2341167"/>
            <a:ext cx="5204460" cy="41344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295 《</a:t>
            </a:r>
            <a:r>
              <a:rPr lang="zh-CN" altLang="en-US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光中之光照进</a:t>
            </a: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》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359 《</a:t>
            </a:r>
            <a:r>
              <a:rPr lang="zh-CN" altLang="en-US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我曾听见耶稣说道</a:t>
            </a: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》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430 《</a:t>
            </a:r>
            <a:r>
              <a:rPr lang="zh-CN" altLang="en-US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生命的赞美</a:t>
            </a: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》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449 《</a:t>
            </a:r>
            <a:r>
              <a:rPr lang="zh-CN" altLang="en-US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求你拣选我道路</a:t>
            </a: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》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566 《</a:t>
            </a:r>
            <a:r>
              <a:rPr lang="zh-CN" altLang="en-US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殷勤作工费心费力</a:t>
            </a: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》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744 《</a:t>
            </a:r>
            <a:r>
              <a:rPr lang="zh-CN" altLang="en-US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教会长久等待</a:t>
            </a:r>
            <a:r>
              <a:rPr lang="en-US" altLang="zh-CN" sz="3200" dirty="0">
                <a:latin typeface="STZhongsong" panose="02010600040101010101" pitchFamily="2" charset="-122"/>
                <a:ea typeface="STZhongsong" panose="02010600040101010101" pitchFamily="2" charset="-122"/>
              </a:rPr>
              <a:t>》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0321" y="829428"/>
            <a:ext cx="9613861" cy="1080938"/>
          </a:xfrm>
        </p:spPr>
        <p:txBody>
          <a:bodyPr/>
          <a:lstStyle/>
          <a:p>
            <a:r>
              <a:rPr kumimoji="1" lang="zh-CN" altLang="en-US" sz="5400" dirty="0">
                <a:latin typeface="华文行楷" panose="02010800040101010101" charset="-122"/>
                <a:ea typeface="华文行楷" panose="02010800040101010101" charset="-122"/>
              </a:rPr>
              <a:t>诗歌简述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0771" y="2129410"/>
            <a:ext cx="11119197" cy="4521127"/>
          </a:xfrm>
        </p:spPr>
        <p:txBody>
          <a:bodyPr>
            <a:noAutofit/>
          </a:bodyPr>
          <a:lstStyle/>
          <a:p>
            <a:pPr marL="346710" indent="-346710" algn="just">
              <a:lnSpc>
                <a:spcPct val="130000"/>
              </a:lnSpc>
            </a:pPr>
            <a:r>
              <a:rPr kumimoji="1"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这首诗歌成于</a:t>
            </a:r>
            <a:r>
              <a:rPr kumimoji="1" lang="en-US" altLang="zh-CN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1866</a:t>
            </a:r>
            <a:r>
              <a:rPr kumimoji="1"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年。</a:t>
            </a:r>
          </a:p>
          <a:p>
            <a:pPr marL="346710" indent="-346710" algn="just">
              <a:lnSpc>
                <a:spcPct val="130000"/>
              </a:lnSpc>
            </a:pPr>
            <a:r>
              <a:rPr kumimoji="1"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诗歌的主题是</a:t>
            </a:r>
            <a:r>
              <a:rPr kumimoji="1" lang="zh-CN" altLang="en-US" sz="2800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神的荣耀</a:t>
            </a:r>
            <a:r>
              <a:rPr kumimoji="1"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。说到荣耀，我们很难明确的诠释，诗人在这里却有丰富的发表。</a:t>
            </a:r>
          </a:p>
          <a:p>
            <a:pPr marL="346710" indent="-346710" algn="just">
              <a:lnSpc>
                <a:spcPct val="130000"/>
              </a:lnSpc>
            </a:pPr>
            <a:r>
              <a:rPr kumimoji="1"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诗人在这里呈现给我们一个壮阔的灵，从荣耀到荣耀的光景。这荣耀又是</a:t>
            </a:r>
            <a:r>
              <a:rPr kumimoji="1" lang="zh-CN" altLang="en-US" sz="2800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从已过的永远到将来的永远</a:t>
            </a:r>
            <a:r>
              <a:rPr kumimoji="1"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，一步步加强、加深的。</a:t>
            </a:r>
          </a:p>
          <a:p>
            <a:pPr marL="346710" indent="-346710" algn="just">
              <a:lnSpc>
                <a:spcPct val="130000"/>
              </a:lnSpc>
            </a:pPr>
            <a:r>
              <a:rPr kumimoji="1"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诗歌中有一个神圣的次序，照着神的经纶，</a:t>
            </a:r>
            <a:r>
              <a:rPr kumimoji="1" lang="zh-CN" altLang="en-US" sz="2800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从“我”到“教会”再到“宇宙万物”，都在颂赞神</a:t>
            </a:r>
            <a:r>
              <a:rPr kumimoji="1"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，也该颂赞神。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0321" y="810378"/>
            <a:ext cx="9613861" cy="1080938"/>
          </a:xfrm>
        </p:spPr>
        <p:txBody>
          <a:bodyPr/>
          <a:lstStyle/>
          <a:p>
            <a:r>
              <a:rPr lang="zh-CN" altLang="en-US" sz="5400" dirty="0">
                <a:latin typeface="华文行楷" panose="02010800040101010101" charset="-122"/>
                <a:ea typeface="华文行楷" panose="02010800040101010101" charset="-122"/>
              </a:rPr>
              <a:t>乐感简述</a:t>
            </a: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525780" y="2260600"/>
            <a:ext cx="11112500" cy="441452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采用</a:t>
            </a:r>
            <a:r>
              <a:rPr lang="en-US" altLang="zh-CN" sz="2800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4/4</a:t>
            </a:r>
            <a:r>
              <a:rPr lang="zh-CN" altLang="en-US" sz="2800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拍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结构，</a:t>
            </a:r>
            <a:r>
              <a:rPr lang="zh-CN" altLang="en-US" sz="2800" u="sng" dirty="0">
                <a:latin typeface="STZhongsong" panose="02010600040101010101" pitchFamily="2" charset="-122"/>
                <a:ea typeface="STZhongsong" panose="02010600040101010101" pitchFamily="2" charset="-122"/>
              </a:rPr>
              <a:t>稳健、高昂、壮阔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。</a:t>
            </a:r>
          </a:p>
          <a:p>
            <a:pPr algn="just">
              <a:lnSpc>
                <a:spcPct val="100000"/>
              </a:lnSpc>
            </a:pPr>
            <a:r>
              <a:rPr lang="zh-CN" altLang="en-US" sz="2800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强起拍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，一步步引领唱诗者往上去，越来越荣耀。</a:t>
            </a:r>
          </a:p>
          <a:p>
            <a:pPr algn="just">
              <a:lnSpc>
                <a:spcPct val="100000"/>
              </a:lnSpc>
            </a:pP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高峰出现在</a:t>
            </a:r>
            <a:r>
              <a:rPr lang="zh-CN" altLang="en-US" sz="2800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每一节的最后一行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。</a:t>
            </a:r>
          </a:p>
          <a:p>
            <a:pPr algn="just">
              <a:lnSpc>
                <a:spcPct val="100000"/>
              </a:lnSpc>
            </a:pP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除了</a:t>
            </a:r>
            <a:r>
              <a:rPr lang="zh-CN" altLang="en-US" sz="2800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四处附点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结构，和每一行的结尾</a:t>
            </a:r>
            <a:r>
              <a:rPr lang="zh-CN" altLang="en-US" sz="2800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两拍的音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，剩下的每一个字都对应一拍，所以唱的时候</a:t>
            </a:r>
            <a:r>
              <a:rPr lang="zh-CN" altLang="en-US" sz="2800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每一个字都要干脆有力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。</a:t>
            </a:r>
          </a:p>
          <a:p>
            <a:pPr algn="just">
              <a:lnSpc>
                <a:spcPct val="100000"/>
              </a:lnSpc>
            </a:pP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整体来看，从第一节到第四节，越来越高，也越来越进入神的荣耀的丰富的内涵。</a:t>
            </a:r>
          </a:p>
          <a:p>
            <a:pPr algn="just">
              <a:lnSpc>
                <a:spcPct val="100000"/>
              </a:lnSpc>
            </a:pP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唱这样的诗歌，容易叫我们的灵被挑旺，特别是</a:t>
            </a:r>
            <a:r>
              <a:rPr lang="zh-CN" altLang="en-US" sz="2800" dirty="0">
                <a:solidFill>
                  <a:srgbClr val="FFFF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和众圣徒齐唱</a:t>
            </a:r>
            <a:r>
              <a:rPr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的时候。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0697227" y="776614"/>
            <a:ext cx="13778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6600" dirty="0">
                <a:latin typeface="STXingkai" panose="02010800040101010101" pitchFamily="2" charset="-122"/>
                <a:ea typeface="STXingkai" panose="02010800040101010101" pitchFamily="2" charset="-122"/>
              </a:rPr>
              <a:t>一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817807" y="2366735"/>
            <a:ext cx="4371583" cy="422719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40000"/>
              </a:lnSpc>
            </a:pPr>
            <a:r>
              <a:rPr lang="zh-CN" altLang="zh-CN" sz="3200" kern="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荣耀荣耀归于</a:t>
            </a:r>
            <a:r>
              <a:rPr lang="zh-CN" altLang="zh-CN" sz="3200" kern="0" spc="-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父神</a:t>
            </a:r>
            <a:r>
              <a:rPr lang="zh-CN" altLang="zh-CN" sz="3200" kern="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US" altLang="zh-CN" sz="3200" kern="0" spc="-300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ctr">
              <a:lnSpc>
                <a:spcPct val="140000"/>
              </a:lnSpc>
            </a:pPr>
            <a:r>
              <a:rPr lang="zh-CN" altLang="zh-CN" sz="3200" kern="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荣耀荣耀归</a:t>
            </a:r>
            <a:r>
              <a:rPr lang="zh-CN" altLang="zh-CN" sz="3200" kern="0" spc="-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子神</a:t>
            </a:r>
            <a:r>
              <a:rPr lang="zh-CN" altLang="zh-CN" sz="3200" kern="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</a:p>
          <a:p>
            <a:pPr algn="ctr">
              <a:lnSpc>
                <a:spcPct val="140000"/>
              </a:lnSpc>
            </a:pPr>
            <a:r>
              <a:rPr lang="zh-CN" altLang="zh-CN" sz="3200" kern="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荣耀荣耀归于</a:t>
            </a:r>
            <a:r>
              <a:rPr lang="zh-CN" altLang="zh-CN" sz="3200" kern="0" spc="-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灵神</a:t>
            </a:r>
            <a:r>
              <a:rPr lang="zh-CN" altLang="zh-CN" sz="3200" kern="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US" altLang="zh-CN" sz="3200" kern="0" spc="-300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ctr">
              <a:lnSpc>
                <a:spcPct val="140000"/>
              </a:lnSpc>
            </a:pPr>
            <a:r>
              <a:rPr lang="zh-CN" altLang="zh-CN" sz="3200" kern="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荣耀归三一之神！</a:t>
            </a:r>
          </a:p>
          <a:p>
            <a:pPr algn="ctr">
              <a:lnSpc>
                <a:spcPct val="140000"/>
              </a:lnSpc>
            </a:pPr>
            <a:r>
              <a:rPr lang="zh-CN" altLang="zh-CN" sz="3200" kern="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荣耀，荣耀，荣耀，荣耀，归于真神永不息。</a:t>
            </a:r>
            <a:r>
              <a:rPr lang="zh-CN" altLang="zh-CN" sz="3200" kern="0" spc="-3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zh-CN" altLang="en-US" sz="3200" kern="0" spc="-3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62577" y="322516"/>
            <a:ext cx="9986375" cy="1137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zh-CN" altLang="zh-CN" sz="3600" kern="100" dirty="0">
                <a:solidFill>
                  <a:srgbClr val="FFFF00"/>
                </a:solidFill>
                <a:effectLst/>
                <a:latin typeface="STXingkai" panose="02010800040101010101" pitchFamily="2" charset="-122"/>
                <a:ea typeface="STXingkai" panose="02010800040101010101" pitchFamily="2" charset="-122"/>
                <a:cs typeface="Times New Roman" panose="02020603050405020304" pitchFamily="18" charset="0"/>
              </a:rPr>
              <a:t>【真理】</a:t>
            </a:r>
            <a:r>
              <a:rPr lang="zh-CN" altLang="zh-CN" sz="32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愿颂赞归与我们主耶稣基督的父神！他在基</a:t>
            </a:r>
            <a:r>
              <a:rPr lang="en-US" altLang="zh-CN" sz="32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altLang="zh-CN" sz="32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32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督里曾赐给我们天上各样属灵的福气。（弗一</a:t>
            </a:r>
            <a:r>
              <a:rPr lang="en-US" altLang="zh-CN" sz="32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altLang="zh-CN" sz="32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）</a:t>
            </a:r>
            <a:r>
              <a:rPr lang="zh-CN" altLang="zh-CN" sz="32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zh-CN" altLang="en-US" sz="32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59913" y="2027513"/>
            <a:ext cx="7305808" cy="48310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zh-CN" altLang="zh-CN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荣耀就是神显出来了，神的所是显出来就是荣耀！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zh-CN" altLang="zh-CN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神是</a:t>
            </a:r>
            <a:r>
              <a:rPr lang="zh-CN" altLang="zh-CN" sz="2800" u="sng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我们的父</a:t>
            </a:r>
            <a:r>
              <a:rPr lang="zh-CN" altLang="zh-CN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，是创造者，是一切供应的源头；这位神是</a:t>
            </a:r>
            <a:r>
              <a:rPr lang="zh-CN" altLang="zh-CN" sz="2800" u="sng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子神</a:t>
            </a:r>
            <a:r>
              <a:rPr lang="zh-CN" altLang="zh-CN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，藉着祂叫我们享受父给我们一切属天、属灵的事物；这位神也是</a:t>
            </a:r>
            <a:r>
              <a:rPr lang="zh-CN" altLang="zh-CN" sz="2800" u="sng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灵神</a:t>
            </a:r>
            <a:r>
              <a:rPr lang="zh-CN" altLang="zh-CN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，供应我们生命，也给我们启示，开我们属灵的眼睛。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zh-CN" altLang="zh-CN" sz="28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当我们摸到这属灵的福分时，我们里面觉得荣耀，</a:t>
            </a:r>
            <a:r>
              <a:rPr lang="zh-CN" altLang="zh-CN" sz="2800" u="sng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没有什么能比有神、认识神、得着神更荣耀了。</a:t>
            </a:r>
            <a:r>
              <a:rPr lang="zh-CN" altLang="zh-CN" sz="28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哈利路亚！我这卑微的人竟然能够这样与神联起来，荣耀啊！</a:t>
            </a:r>
            <a:r>
              <a:rPr lang="zh-CN" altLang="zh-CN" sz="2800" dirty="0">
                <a:effectLst/>
                <a:latin typeface="STZhongsong" panose="02010600040101010101" pitchFamily="2" charset="-122"/>
                <a:ea typeface="STZhongsong" panose="02010600040101010101" pitchFamily="2" charset="-122"/>
              </a:rPr>
              <a:t> </a:t>
            </a:r>
            <a:endParaRPr lang="zh-CN" altLang="en-US" sz="2800" dirty="0">
              <a:latin typeface="STZhongsong" panose="02010600040101010101" pitchFamily="2" charset="-122"/>
              <a:ea typeface="STZhongsong" panose="0201060004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4625" y="1492885"/>
            <a:ext cx="20116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just"/>
            <a:r>
              <a:rPr lang="zh-CN" altLang="zh-CN" sz="3600" kern="100" dirty="0">
                <a:solidFill>
                  <a:srgbClr val="FFFF00"/>
                </a:solidFill>
                <a:effectLst/>
                <a:latin typeface="STXingkai" panose="02010800040101010101" pitchFamily="2" charset="-122"/>
                <a:ea typeface="STXingkai" panose="02010800040101010101" pitchFamily="2" charset="-122"/>
                <a:cs typeface="Times New Roman" panose="02020603050405020304" pitchFamily="18" charset="0"/>
                <a:sym typeface="+mn-ea"/>
              </a:rPr>
              <a:t>【灵感】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0697227" y="776614"/>
            <a:ext cx="13778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6600" dirty="0">
                <a:latin typeface="STXingkai" panose="02010800040101010101" pitchFamily="2" charset="-122"/>
                <a:ea typeface="STXingkai" panose="02010800040101010101" pitchFamily="2" charset="-122"/>
              </a:rPr>
              <a:t>二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703507" y="2442935"/>
            <a:ext cx="4371583" cy="422719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40000"/>
              </a:lnSpc>
            </a:pP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荣耀归于</a:t>
            </a:r>
            <a:r>
              <a:rPr lang="zh-CN" altLang="en-US" sz="3200" kern="100" spc="-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爱我恩主</a:t>
            </a: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US" altLang="zh-CN" sz="3200" kern="100" spc="-300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ctr">
              <a:lnSpc>
                <a:spcPct val="140000"/>
              </a:lnSpc>
            </a:pP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洗除我罪医我伤，</a:t>
            </a:r>
          </a:p>
          <a:p>
            <a:pPr algn="ctr">
              <a:lnSpc>
                <a:spcPct val="140000"/>
              </a:lnSpc>
            </a:pP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荣耀归于</a:t>
            </a:r>
            <a:r>
              <a:rPr lang="zh-CN" altLang="en-US" sz="3200" kern="100" spc="-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赎我救主</a:t>
            </a: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US" altLang="zh-CN" sz="3200" kern="100" spc="-300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ctr">
              <a:lnSpc>
                <a:spcPct val="140000"/>
              </a:lnSpc>
            </a:pP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使我与祂</a:t>
            </a:r>
            <a:r>
              <a:rPr lang="zh-CN" altLang="en-US" sz="3200" kern="100" spc="-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同作王</a:t>
            </a: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</a:p>
          <a:p>
            <a:pPr algn="ctr">
              <a:lnSpc>
                <a:spcPct val="140000"/>
              </a:lnSpc>
            </a:pPr>
            <a:r>
              <a:rPr lang="zh-CN" altLang="en-US" sz="3200" kern="100" spc="-3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荣耀，荣耀，荣耀，荣耀，归于被杀的羔羊。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97491" y="330348"/>
            <a:ext cx="9986375" cy="1137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zh-CN" altLang="zh-CN" sz="3600" kern="100" dirty="0">
                <a:solidFill>
                  <a:srgbClr val="FFFF00"/>
                </a:solidFill>
                <a:effectLst/>
                <a:latin typeface="STXingkai" panose="02010800040101010101" pitchFamily="2" charset="-122"/>
                <a:ea typeface="STXingkai" panose="02010800040101010101" pitchFamily="2" charset="-122"/>
                <a:cs typeface="Times New Roman" panose="02020603050405020304" pitchFamily="18" charset="0"/>
              </a:rPr>
              <a:t>【真理】</a:t>
            </a:r>
            <a:r>
              <a:rPr lang="zh-CN" altLang="en-US" sz="32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叫他的荣耀，从我们这首先在基督里有盼望</a:t>
            </a:r>
          </a:p>
          <a:p>
            <a:pPr algn="just"/>
            <a:r>
              <a:rPr lang="en-US" altLang="zh-CN" sz="32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	</a:t>
            </a:r>
            <a:r>
              <a:rPr lang="zh-CN" altLang="en-US" sz="32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的人，可以得着称赞。（弗一</a:t>
            </a:r>
            <a:r>
              <a:rPr lang="en-US" altLang="zh-CN" sz="32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12</a:t>
            </a:r>
            <a:r>
              <a:rPr lang="zh-CN" altLang="en-US" sz="32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）</a:t>
            </a:r>
            <a:endParaRPr lang="zh-CN" altLang="en-US" sz="32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28597" y="2201675"/>
            <a:ext cx="7268230" cy="45694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这位神道成肉身，成功救赎，叫我脱离罪的权势。不仅如此，祂是出了极大的代价，将我赎回，为着叫我与祂一同作王。</a:t>
            </a:r>
          </a:p>
          <a:p>
            <a:pPr marL="457200" indent="-4572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2800" u="sng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基督徒的荣耀，不只是因着耶稣基督的救赎，叫我们与神和好。更是神的生命在里面更新变化我们，让神从我里面活出来。</a:t>
            </a:r>
            <a:r>
              <a:rPr lang="zh-CN" altLang="en-US" sz="2800" kern="100" dirty="0"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Times New Roman" panose="02020603050405020304" pitchFamily="18" charset="0"/>
              </a:rPr>
              <a:t>与祂同王，与祂一同显在荣耀里。哈利路亚！这是我们荣耀的盼望。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88925" y="1569085"/>
            <a:ext cx="20116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just"/>
            <a:r>
              <a:rPr lang="zh-CN" altLang="zh-CN" sz="3600" kern="100" dirty="0">
                <a:solidFill>
                  <a:srgbClr val="FFFF00"/>
                </a:solidFill>
                <a:effectLst/>
                <a:latin typeface="STXingkai" panose="02010800040101010101" pitchFamily="2" charset="-122"/>
                <a:ea typeface="STXingkai" panose="02010800040101010101" pitchFamily="2" charset="-122"/>
                <a:cs typeface="Times New Roman" panose="02020603050405020304" pitchFamily="18" charset="0"/>
                <a:sym typeface="+mn-ea"/>
              </a:rPr>
              <a:t>【灵感】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柏林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Century Schoolbook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柏林</Template>
  <TotalTime>46</TotalTime>
  <Words>2051</Words>
  <Application>Microsoft Macintosh PowerPoint</Application>
  <PresentationFormat>宽屏</PresentationFormat>
  <Paragraphs>98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6" baseType="lpstr">
      <vt:lpstr>STZhongsong</vt:lpstr>
      <vt:lpstr>STZhongsong</vt:lpstr>
      <vt:lpstr>STXingkai</vt:lpstr>
      <vt:lpstr>STXingkai</vt:lpstr>
      <vt:lpstr>KaiTi</vt:lpstr>
      <vt:lpstr>Arial</vt:lpstr>
      <vt:lpstr>Arial Narrow</vt:lpstr>
      <vt:lpstr>Arial Narrow Regular</vt:lpstr>
      <vt:lpstr>Calibri</vt:lpstr>
      <vt:lpstr>Century Schoolbook</vt:lpstr>
      <vt:lpstr>Wingdings</vt:lpstr>
      <vt:lpstr>Wingdings 2</vt:lpstr>
      <vt:lpstr>柏林</vt:lpstr>
      <vt:lpstr>荣耀荣耀归于父神 Glory Be To God The Father </vt:lpstr>
      <vt:lpstr>PowerPoint 演示文稿</vt:lpstr>
      <vt:lpstr>诗歌作者</vt:lpstr>
      <vt:lpstr>波纳弟兄的诗歌特点</vt:lpstr>
      <vt:lpstr>波纳弟兄的其他诗歌（部分）</vt:lpstr>
      <vt:lpstr>诗歌简述</vt:lpstr>
      <vt:lpstr>乐感简述</vt:lpstr>
      <vt:lpstr>PowerPoint 演示文稿</vt:lpstr>
      <vt:lpstr>PowerPoint 演示文稿</vt:lpstr>
      <vt:lpstr>PowerPoint 演示文稿</vt:lpstr>
      <vt:lpstr>PowerPoint 演示文稿</vt:lpstr>
      <vt:lpstr>启示的话</vt:lpstr>
      <vt:lpstr>诗歌鉴赏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荣耀荣耀归于父神 Glory Be To God The Father </dc:title>
  <dc:creator>Microsoft Office User</dc:creator>
  <cp:lastModifiedBy>Microsoft Office User</cp:lastModifiedBy>
  <cp:revision>10</cp:revision>
  <dcterms:created xsi:type="dcterms:W3CDTF">2022-10-04T04:50:49Z</dcterms:created>
  <dcterms:modified xsi:type="dcterms:W3CDTF">2022-02-06T22:47:38Z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277C429BB5BF3E6FA9BB3B63DFE454DB</vt:lpwstr>
  </property>
  <property fmtid="{D5CDD505-2E9C-101B-9397-08002B2CF9AE}" pid="3" name="KSOProductBuildVer">
    <vt:lpwstr>2052-4.6.1.7467</vt:lpwstr>
  </property>
</Properties>
</file>